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8"/>
  </p:notesMasterIdLst>
  <p:handoutMasterIdLst>
    <p:handoutMasterId r:id="rId19"/>
  </p:handoutMasterIdLst>
  <p:sldIdLst>
    <p:sldId id="364" r:id="rId2"/>
    <p:sldId id="373" r:id="rId3"/>
    <p:sldId id="365" r:id="rId4"/>
    <p:sldId id="366" r:id="rId5"/>
    <p:sldId id="367" r:id="rId6"/>
    <p:sldId id="368" r:id="rId7"/>
    <p:sldId id="374" r:id="rId8"/>
    <p:sldId id="369" r:id="rId9"/>
    <p:sldId id="370" r:id="rId10"/>
    <p:sldId id="372" r:id="rId11"/>
    <p:sldId id="371" r:id="rId12"/>
    <p:sldId id="375" r:id="rId13"/>
    <p:sldId id="376" r:id="rId14"/>
    <p:sldId id="377" r:id="rId15"/>
    <p:sldId id="378" r:id="rId16"/>
    <p:sldId id="363" r:id="rId17"/>
  </p:sldIdLst>
  <p:sldSz cx="9144000" cy="6858000" type="screen4x3"/>
  <p:notesSz cx="7010400" cy="92964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9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ogel, Natalie" initials="VN" lastIdx="7" clrIdx="0">
    <p:extLst/>
  </p:cmAuthor>
  <p:cmAuthor id="2" name="Doddamani, Malini" initials="DM" lastIdx="1" clrIdx="1">
    <p:extLst/>
  </p:cmAuthor>
  <p:cmAuthor id="3" name="Doddamani, Malini" initials="DM [2]" lastIdx="1" clrIdx="2">
    <p:extLst/>
  </p:cmAuthor>
  <p:cmAuthor id="4" name="Doddamani, Malini" initials="DM [3]" lastIdx="1" clrIdx="3">
    <p:extLst/>
  </p:cmAuthor>
  <p:cmAuthor id="5" name="Doddamani, Malini" initials="DM [4]" lastIdx="1" clrIdx="4">
    <p:extLst/>
  </p:cmAuthor>
  <p:cmAuthor id="6" name="Doddamani, Malini" initials="DM [5]" lastIdx="1" clrIdx="5">
    <p:extLst/>
  </p:cmAuthor>
  <p:cmAuthor id="7" name="Doddamani, Malini" initials="DM [6]" lastIdx="1" clrIdx="6">
    <p:extLst/>
  </p:cmAuthor>
  <p:cmAuthor id="8" name="Doddamani, Malini" initials="DM [7]" lastIdx="1" clrIdx="7">
    <p:extLst/>
  </p:cmAuthor>
  <p:cmAuthor id="9" name="Doddamani, Malini" initials="DM [8]" lastIdx="1" clrIdx="8">
    <p:extLst/>
  </p:cmAuthor>
  <p:cmAuthor id="10" name="Doddamani, Malini" initials="DM [9]" lastIdx="1" clrIdx="9">
    <p:extLst/>
  </p:cmAuthor>
  <p:cmAuthor id="11" name="Doddamani, Malini" initials="DM [10]" lastIdx="1" clrIdx="10">
    <p:extLst/>
  </p:cmAuthor>
  <p:cmAuthor id="12" name="Hunter, Rebecca" initials="HR" lastIdx="4" clrIdx="11">
    <p:extLst/>
  </p:cmAuthor>
  <p:cmAuthor id="13" name="Sacher, Andrew D" initials="SAD" lastIdx="1" clrIdx="12">
    <p:extLst/>
  </p:cmAuthor>
  <p:cmAuthor id="14" name="Sacher, Andrew D" initials="SAD [2]" lastIdx="1" clrIdx="13">
    <p:extLst/>
  </p:cmAuthor>
  <p:cmAuthor id="15" name="Sacher, Andrew D" initials="SAD [3]" lastIdx="1" clrIdx="14">
    <p:extLst/>
  </p:cmAuthor>
  <p:cmAuthor id="16" name="Sacher, Andrew D" initials="SAD [4]" lastIdx="1" clrIdx="15">
    <p:extLst/>
  </p:cmAuthor>
  <p:cmAuthor id="17" name="Sacher, Andrew D" initials="SAD [5]" lastIdx="1" clrIdx="16">
    <p:extLst/>
  </p:cmAuthor>
  <p:cmAuthor id="18" name="Burham, Kimberly" initials="BK" lastIdx="1" clrIdx="17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093B"/>
    <a:srgbClr val="C6093B"/>
    <a:srgbClr val="AFAFAF"/>
    <a:srgbClr val="96227D"/>
    <a:srgbClr val="000000"/>
    <a:srgbClr val="A90533"/>
    <a:srgbClr val="004785"/>
    <a:srgbClr val="EEEDEA"/>
    <a:srgbClr val="B2B6A7"/>
    <a:srgbClr val="A8AC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5018" autoAdjust="0"/>
  </p:normalViewPr>
  <p:slideViewPr>
    <p:cSldViewPr>
      <p:cViewPr varScale="1">
        <p:scale>
          <a:sx n="111" d="100"/>
          <a:sy n="111" d="100"/>
        </p:scale>
        <p:origin x="1458" y="114"/>
      </p:cViewPr>
      <p:guideLst>
        <p:guide orient="horz" pos="2160"/>
        <p:guide pos="9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05" d="100"/>
        <a:sy n="305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74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ashingwalnut\data$\TAX%20GROUP\Gasoline\Gas%20Tax%20example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854666717384966"/>
          <c:y val="2.9993189806867045E-2"/>
          <c:w val="0.8256614300024091"/>
          <c:h val="0.72219892189231694"/>
        </c:manualLayout>
      </c:layout>
      <c:lineChart>
        <c:grouping val="standard"/>
        <c:varyColors val="0"/>
        <c:ser>
          <c:idx val="0"/>
          <c:order val="0"/>
          <c:tx>
            <c:v>Static Gallons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Sheet1!$A$5:$A$15</c:f>
              <c:numCache>
                <c:formatCode>General</c:formatCod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</c:numCache>
            </c:numRef>
          </c:cat>
          <c:val>
            <c:numRef>
              <c:f>Sheet1!$U$5:$U$15</c:f>
              <c:numCache>
                <c:formatCode>0</c:formatCode>
                <c:ptCount val="11"/>
                <c:pt idx="0">
                  <c:v>141.47099367981173</c:v>
                </c:pt>
                <c:pt idx="1">
                  <c:v>139.46872087131385</c:v>
                </c:pt>
                <c:pt idx="2">
                  <c:v>136.35429313865461</c:v>
                </c:pt>
                <c:pt idx="3">
                  <c:v>132.99237676623099</c:v>
                </c:pt>
                <c:pt idx="4">
                  <c:v>129.22526472974664</c:v>
                </c:pt>
                <c:pt idx="5">
                  <c:v>125.2359608278887</c:v>
                </c:pt>
                <c:pt idx="6">
                  <c:v>121.26672403743972</c:v>
                </c:pt>
                <c:pt idx="7">
                  <c:v>118.12090972547001</c:v>
                </c:pt>
                <c:pt idx="8">
                  <c:v>115.32752997109618</c:v>
                </c:pt>
                <c:pt idx="9">
                  <c:v>112.86517584148622</c:v>
                </c:pt>
                <c:pt idx="10">
                  <c:v>110.4553953502879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B9-4D34-B595-95272AB3D639}"/>
            </c:ext>
          </c:extLst>
        </c:ser>
        <c:ser>
          <c:idx val="3"/>
          <c:order val="1"/>
          <c:tx>
            <c:v>Conventional Gallons</c:v>
          </c:tx>
          <c:spPr>
            <a:ln>
              <a:solidFill>
                <a:srgbClr val="FF3300"/>
              </a:solidFill>
            </a:ln>
          </c:spPr>
          <c:marker>
            <c:symbol val="none"/>
          </c:marker>
          <c:cat>
            <c:numRef>
              <c:f>Sheet1!$A$5:$A$15</c:f>
              <c:numCache>
                <c:formatCode>General</c:formatCod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</c:numCache>
            </c:numRef>
          </c:cat>
          <c:val>
            <c:numRef>
              <c:f>Sheet1!$U$39:$U$49</c:f>
              <c:numCache>
                <c:formatCode>0</c:formatCode>
                <c:ptCount val="11"/>
                <c:pt idx="0">
                  <c:v>141.47099367981173</c:v>
                </c:pt>
                <c:pt idx="1">
                  <c:v>136.73631093273502</c:v>
                </c:pt>
                <c:pt idx="2">
                  <c:v>133.74732606330278</c:v>
                </c:pt>
                <c:pt idx="3">
                  <c:v>130.49516796750416</c:v>
                </c:pt>
                <c:pt idx="4">
                  <c:v>126.84952743642394</c:v>
                </c:pt>
                <c:pt idx="5">
                  <c:v>122.92932993943271</c:v>
                </c:pt>
                <c:pt idx="6">
                  <c:v>119.03267522290813</c:v>
                </c:pt>
                <c:pt idx="7">
                  <c:v>115.95836879006296</c:v>
                </c:pt>
                <c:pt idx="8">
                  <c:v>113.23403270812234</c:v>
                </c:pt>
                <c:pt idx="9">
                  <c:v>110.83780287665648</c:v>
                </c:pt>
                <c:pt idx="10">
                  <c:v>108.64286271667029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B9-4D34-B595-95272AB3D639}"/>
            </c:ext>
          </c:extLst>
        </c:ser>
        <c:ser>
          <c:idx val="1"/>
          <c:order val="2"/>
          <c:tx>
            <c:v>Static Revenue</c:v>
          </c:tx>
          <c:spPr>
            <a:ln w="28575" cap="rnd">
              <a:solidFill>
                <a:srgbClr val="0070C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Sheet1!$A$5:$A$15</c:f>
              <c:numCache>
                <c:formatCode>General</c:formatCod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</c:numCache>
            </c:numRef>
          </c:cat>
          <c:val>
            <c:numRef>
              <c:f>Sheet1!$V$22:$V$32</c:f>
              <c:numCache>
                <c:formatCode>_(* #,##0.00_);_(* \(#,##0.00\);_(* "-"??_);_(@_)</c:formatCode>
                <c:ptCount val="11"/>
                <c:pt idx="1">
                  <c:v>113.8064762309921</c:v>
                </c:pt>
                <c:pt idx="2">
                  <c:v>111.26510320114217</c:v>
                </c:pt>
                <c:pt idx="3">
                  <c:v>108.52177944124449</c:v>
                </c:pt>
                <c:pt idx="4">
                  <c:v>105.44781601947327</c:v>
                </c:pt>
                <c:pt idx="5">
                  <c:v>102.19254403555719</c:v>
                </c:pt>
                <c:pt idx="6">
                  <c:v>98.953646814550808</c:v>
                </c:pt>
                <c:pt idx="7">
                  <c:v>96.386662335983544</c:v>
                </c:pt>
                <c:pt idx="8">
                  <c:v>94.107264456414498</c:v>
                </c:pt>
                <c:pt idx="9">
                  <c:v>92.097983486652765</c:v>
                </c:pt>
                <c:pt idx="10">
                  <c:v>90.267673832551097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B9-4D34-B595-95272AB3D639}"/>
            </c:ext>
          </c:extLst>
        </c:ser>
        <c:ser>
          <c:idx val="2"/>
          <c:order val="3"/>
          <c:tx>
            <c:v>Conventional Revenue</c:v>
          </c:tx>
          <c:spPr>
            <a:ln w="28575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Sheet1!$A$5:$A$15</c:f>
              <c:numCache>
                <c:formatCode>General</c:formatCod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</c:numCache>
            </c:numRef>
          </c:cat>
          <c:val>
            <c:numRef>
              <c:f>Sheet1!$V$39:$V$49</c:f>
              <c:numCache>
                <c:formatCode>_(* #,##0.00_);_(* \(#,##0.00\);_(* "-"??_);_(@_)</c:formatCode>
                <c:ptCount val="11"/>
                <c:pt idx="1">
                  <c:v>111.57682972111179</c:v>
                </c:pt>
                <c:pt idx="2">
                  <c:v>109.13781806765508</c:v>
                </c:pt>
                <c:pt idx="3">
                  <c:v>106.4840570614834</c:v>
                </c:pt>
                <c:pt idx="4">
                  <c:v>103.50921438812195</c:v>
                </c:pt>
                <c:pt idx="5">
                  <c:v>100.3103332305771</c:v>
                </c:pt>
                <c:pt idx="6">
                  <c:v>97.130662981893039</c:v>
                </c:pt>
                <c:pt idx="7">
                  <c:v>94.622028932691379</c:v>
                </c:pt>
                <c:pt idx="8">
                  <c:v>92.398970689827834</c:v>
                </c:pt>
                <c:pt idx="9">
                  <c:v>90.443647147351697</c:v>
                </c:pt>
                <c:pt idx="10">
                  <c:v>88.652575976802964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B9-4D34-B595-95272AB3D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09411976"/>
        <c:axId val="609419848"/>
      </c:lineChart>
      <c:catAx>
        <c:axId val="609411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419848"/>
        <c:crosses val="autoZero"/>
        <c:auto val="1"/>
        <c:lblAlgn val="ctr"/>
        <c:lblOffset val="100"/>
        <c:noMultiLvlLbl val="0"/>
      </c:catAx>
      <c:valAx>
        <c:axId val="609419848"/>
        <c:scaling>
          <c:orientation val="minMax"/>
          <c:max val="145"/>
          <c:min val="8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2500" b="0"/>
                </a:pPr>
                <a:r>
                  <a:rPr lang="en-US" sz="2500" b="0"/>
                  <a:t>Billions</a:t>
                </a:r>
              </a:p>
            </c:rich>
          </c:tx>
          <c:layout>
            <c:manualLayout>
              <c:xMode val="edge"/>
              <c:yMode val="edge"/>
              <c:x val="4.881113020374634E-2"/>
              <c:y val="0.36643979050754333"/>
            </c:manualLayout>
          </c:layout>
          <c:overlay val="0"/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4119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385395666121445"/>
          <c:y val="0.85934930572882517"/>
          <c:w val="0.69715571785410879"/>
          <c:h val="0.140650694271174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C604CD14-512E-4ED5-BC62-E538007162F6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20639290-6861-4206-AFE3-4D55B2340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05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F596556E-D92C-4943-8DC9-CB9A7CAB1341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068ADE0E-12BD-4DC4-8CFC-B74AF52C7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543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815774"/>
            <a:ext cx="7772400" cy="646331"/>
          </a:xfrm>
        </p:spPr>
        <p:txBody>
          <a:bodyPr anchor="b">
            <a:spAutoFit/>
          </a:bodyPr>
          <a:lstStyle>
            <a:lvl1pPr algn="l"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464028"/>
            <a:ext cx="7772400" cy="548483"/>
          </a:xfrm>
        </p:spPr>
        <p:txBody>
          <a:bodyPr>
            <a:sp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125454"/>
            <a:ext cx="7772400" cy="513346"/>
          </a:xfrm>
        </p:spPr>
        <p:txBody>
          <a:bodyPr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Name of Presenter</a:t>
            </a:r>
          </a:p>
        </p:txBody>
      </p:sp>
      <p:sp>
        <p:nvSpPr>
          <p:cNvPr id="8" name="Freeform 7"/>
          <p:cNvSpPr/>
          <p:nvPr userDrawn="1"/>
        </p:nvSpPr>
        <p:spPr>
          <a:xfrm rot="16200000" flipV="1">
            <a:off x="2646492" y="-2665075"/>
            <a:ext cx="3813850" cy="9144001"/>
          </a:xfrm>
          <a:custGeom>
            <a:avLst/>
            <a:gdLst>
              <a:gd name="connsiteX0" fmla="*/ 3813850 w 3813850"/>
              <a:gd name="connsiteY0" fmla="*/ 9144001 h 9144001"/>
              <a:gd name="connsiteX1" fmla="*/ 3813850 w 3813850"/>
              <a:gd name="connsiteY1" fmla="*/ 0 h 9144001"/>
              <a:gd name="connsiteX2" fmla="*/ 3053915 w 3813850"/>
              <a:gd name="connsiteY2" fmla="*/ 0 h 9144001"/>
              <a:gd name="connsiteX3" fmla="*/ 0 w 3813850"/>
              <a:gd name="connsiteY3" fmla="*/ 9144001 h 914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3850" h="9144001">
                <a:moveTo>
                  <a:pt x="3813850" y="9144001"/>
                </a:moveTo>
                <a:lnTo>
                  <a:pt x="3813850" y="0"/>
                </a:lnTo>
                <a:lnTo>
                  <a:pt x="3053915" y="0"/>
                </a:lnTo>
                <a:lnTo>
                  <a:pt x="0" y="914400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2743200" cy="124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18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6" y="304800"/>
            <a:ext cx="7886700" cy="5943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2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0"/>
            <a:ext cx="9143999" cy="650350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solidFill>
            <a:schemeClr val="accent1">
              <a:alpha val="85000"/>
            </a:schemeClr>
          </a:solidFill>
        </p:spPr>
        <p:txBody>
          <a:bodyPr lIns="274320" tIns="274320" rIns="274320" bIns="274320"/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1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87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oter an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 rot="10800000" flipV="1">
            <a:off x="0" y="2122400"/>
            <a:ext cx="1463201" cy="4381103"/>
          </a:xfrm>
          <a:custGeom>
            <a:avLst/>
            <a:gdLst>
              <a:gd name="connsiteX0" fmla="*/ 1463201 w 1463201"/>
              <a:gd name="connsiteY0" fmla="*/ 0 h 4381103"/>
              <a:gd name="connsiteX1" fmla="*/ 0 w 1463201"/>
              <a:gd name="connsiteY1" fmla="*/ 4381103 h 4381103"/>
              <a:gd name="connsiteX2" fmla="*/ 1463201 w 1463201"/>
              <a:gd name="connsiteY2" fmla="*/ 4381103 h 4381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3201" h="4381103">
                <a:moveTo>
                  <a:pt x="1463201" y="0"/>
                </a:moveTo>
                <a:lnTo>
                  <a:pt x="0" y="4381103"/>
                </a:lnTo>
                <a:lnTo>
                  <a:pt x="1463201" y="4381103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 rot="5400000" flipV="1">
            <a:off x="2933151" y="292651"/>
            <a:ext cx="3277705" cy="9144003"/>
          </a:xfrm>
          <a:custGeom>
            <a:avLst/>
            <a:gdLst>
              <a:gd name="connsiteX0" fmla="*/ 0 w 3277705"/>
              <a:gd name="connsiteY0" fmla="*/ 9144003 h 9144003"/>
              <a:gd name="connsiteX1" fmla="*/ 3277705 w 3277705"/>
              <a:gd name="connsiteY1" fmla="*/ 9144003 h 9144003"/>
              <a:gd name="connsiteX2" fmla="*/ 3277704 w 3277705"/>
              <a:gd name="connsiteY2" fmla="*/ 0 h 9144003"/>
              <a:gd name="connsiteX3" fmla="*/ 3053915 w 3277705"/>
              <a:gd name="connsiteY3" fmla="*/ 0 h 9144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77705" h="9144003">
                <a:moveTo>
                  <a:pt x="0" y="9144003"/>
                </a:moveTo>
                <a:lnTo>
                  <a:pt x="3277705" y="9144003"/>
                </a:lnTo>
                <a:lnTo>
                  <a:pt x="3277704" y="0"/>
                </a:lnTo>
                <a:lnTo>
                  <a:pt x="3053915" y="0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84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 userDrawn="1"/>
        </p:nvSpPr>
        <p:spPr>
          <a:xfrm flipV="1">
            <a:off x="7570986" y="0"/>
            <a:ext cx="1573014" cy="4709905"/>
          </a:xfrm>
          <a:custGeom>
            <a:avLst/>
            <a:gdLst>
              <a:gd name="connsiteX0" fmla="*/ 0 w 1573014"/>
              <a:gd name="connsiteY0" fmla="*/ 4709905 h 4709905"/>
              <a:gd name="connsiteX1" fmla="*/ 1573014 w 1573014"/>
              <a:gd name="connsiteY1" fmla="*/ 4709905 h 4709905"/>
              <a:gd name="connsiteX2" fmla="*/ 1573014 w 1573014"/>
              <a:gd name="connsiteY2" fmla="*/ 0 h 470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3014" h="4709905">
                <a:moveTo>
                  <a:pt x="0" y="4709905"/>
                </a:moveTo>
                <a:lnTo>
                  <a:pt x="1573014" y="4709905"/>
                </a:lnTo>
                <a:lnTo>
                  <a:pt x="1573014" y="0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 rot="16200000" flipV="1">
            <a:off x="2646492" y="-2665075"/>
            <a:ext cx="3813850" cy="9144001"/>
          </a:xfrm>
          <a:custGeom>
            <a:avLst/>
            <a:gdLst>
              <a:gd name="connsiteX0" fmla="*/ 3813850 w 3813850"/>
              <a:gd name="connsiteY0" fmla="*/ 9144001 h 9144001"/>
              <a:gd name="connsiteX1" fmla="*/ 3813850 w 3813850"/>
              <a:gd name="connsiteY1" fmla="*/ 0 h 9144001"/>
              <a:gd name="connsiteX2" fmla="*/ 3053915 w 3813850"/>
              <a:gd name="connsiteY2" fmla="*/ 0 h 9144001"/>
              <a:gd name="connsiteX3" fmla="*/ 0 w 3813850"/>
              <a:gd name="connsiteY3" fmla="*/ 9144001 h 914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3850" h="9144001">
                <a:moveTo>
                  <a:pt x="3813850" y="9144001"/>
                </a:moveTo>
                <a:lnTo>
                  <a:pt x="3813850" y="0"/>
                </a:lnTo>
                <a:lnTo>
                  <a:pt x="3053915" y="0"/>
                </a:lnTo>
                <a:lnTo>
                  <a:pt x="0" y="914400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815774"/>
            <a:ext cx="7772400" cy="646331"/>
          </a:xfrm>
        </p:spPr>
        <p:txBody>
          <a:bodyPr anchor="b">
            <a:spAutoFit/>
          </a:bodyPr>
          <a:lstStyle>
            <a:lvl1pPr algn="l"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464028"/>
            <a:ext cx="7772400" cy="548483"/>
          </a:xfrm>
        </p:spPr>
        <p:txBody>
          <a:bodyPr>
            <a:sp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125454"/>
            <a:ext cx="7772400" cy="513346"/>
          </a:xfrm>
        </p:spPr>
        <p:txBody>
          <a:bodyPr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Name of Presenter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2743200" cy="124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24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 userDrawn="1"/>
        </p:nvSpPr>
        <p:spPr>
          <a:xfrm flipV="1">
            <a:off x="7570986" y="0"/>
            <a:ext cx="1573014" cy="4709905"/>
          </a:xfrm>
          <a:custGeom>
            <a:avLst/>
            <a:gdLst>
              <a:gd name="connsiteX0" fmla="*/ 0 w 1573014"/>
              <a:gd name="connsiteY0" fmla="*/ 4709905 h 4709905"/>
              <a:gd name="connsiteX1" fmla="*/ 1573014 w 1573014"/>
              <a:gd name="connsiteY1" fmla="*/ 4709905 h 4709905"/>
              <a:gd name="connsiteX2" fmla="*/ 1573014 w 1573014"/>
              <a:gd name="connsiteY2" fmla="*/ 0 h 470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3014" h="4709905">
                <a:moveTo>
                  <a:pt x="0" y="4709905"/>
                </a:moveTo>
                <a:lnTo>
                  <a:pt x="1573014" y="4709905"/>
                </a:lnTo>
                <a:lnTo>
                  <a:pt x="1573014" y="0"/>
                </a:lnTo>
                <a:close/>
              </a:path>
            </a:pathLst>
          </a:cu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 rot="16200000" flipV="1">
            <a:off x="2646492" y="-2665075"/>
            <a:ext cx="3813850" cy="9144001"/>
          </a:xfrm>
          <a:custGeom>
            <a:avLst/>
            <a:gdLst>
              <a:gd name="connsiteX0" fmla="*/ 3813850 w 3813850"/>
              <a:gd name="connsiteY0" fmla="*/ 9144001 h 9144001"/>
              <a:gd name="connsiteX1" fmla="*/ 3813850 w 3813850"/>
              <a:gd name="connsiteY1" fmla="*/ 0 h 9144001"/>
              <a:gd name="connsiteX2" fmla="*/ 3053915 w 3813850"/>
              <a:gd name="connsiteY2" fmla="*/ 0 h 9144001"/>
              <a:gd name="connsiteX3" fmla="*/ 0 w 3813850"/>
              <a:gd name="connsiteY3" fmla="*/ 9144001 h 914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3850" h="9144001">
                <a:moveTo>
                  <a:pt x="3813850" y="9144001"/>
                </a:moveTo>
                <a:lnTo>
                  <a:pt x="3813850" y="0"/>
                </a:lnTo>
                <a:lnTo>
                  <a:pt x="3053915" y="0"/>
                </a:lnTo>
                <a:lnTo>
                  <a:pt x="0" y="914400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815774"/>
            <a:ext cx="7772400" cy="646331"/>
          </a:xfrm>
        </p:spPr>
        <p:txBody>
          <a:bodyPr anchor="b">
            <a:spAutoFit/>
          </a:bodyPr>
          <a:lstStyle>
            <a:lvl1pPr algn="l"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464028"/>
            <a:ext cx="7772400" cy="548483"/>
          </a:xfrm>
        </p:spPr>
        <p:txBody>
          <a:bodyPr>
            <a:sp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125454"/>
            <a:ext cx="7772400" cy="513346"/>
          </a:xfrm>
        </p:spPr>
        <p:txBody>
          <a:bodyPr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Name of Presenter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2743200" cy="124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81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: Emphasi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03504"/>
            <a:ext cx="9144000" cy="384735"/>
          </a:xfrm>
          <a:prstGeom prst="rect">
            <a:avLst/>
          </a:prstGeom>
          <a:solidFill>
            <a:srgbClr val="003D7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2C77"/>
              </a:solidFill>
            </a:endParaRPr>
          </a:p>
        </p:txBody>
      </p:sp>
      <p:sp>
        <p:nvSpPr>
          <p:cNvPr id="8" name="Freeform 7"/>
          <p:cNvSpPr/>
          <p:nvPr userDrawn="1"/>
        </p:nvSpPr>
        <p:spPr>
          <a:xfrm>
            <a:off x="0" y="6503504"/>
            <a:ext cx="1600200" cy="384735"/>
          </a:xfrm>
          <a:custGeom>
            <a:avLst/>
            <a:gdLst>
              <a:gd name="connsiteX0" fmla="*/ 0 w 1600200"/>
              <a:gd name="connsiteY0" fmla="*/ 0 h 384735"/>
              <a:gd name="connsiteX1" fmla="*/ 1472137 w 1600200"/>
              <a:gd name="connsiteY1" fmla="*/ 0 h 384735"/>
              <a:gd name="connsiteX2" fmla="*/ 1600200 w 1600200"/>
              <a:gd name="connsiteY2" fmla="*/ 384735 h 384735"/>
              <a:gd name="connsiteX3" fmla="*/ 0 w 1600200"/>
              <a:gd name="connsiteY3" fmla="*/ 384735 h 384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0200" h="384735">
                <a:moveTo>
                  <a:pt x="0" y="0"/>
                </a:moveTo>
                <a:lnTo>
                  <a:pt x="1472137" y="0"/>
                </a:lnTo>
                <a:lnTo>
                  <a:pt x="1600200" y="384735"/>
                </a:lnTo>
                <a:lnTo>
                  <a:pt x="0" y="384735"/>
                </a:lnTo>
                <a:close/>
              </a:path>
            </a:pathLst>
          </a:custGeom>
          <a:solidFill>
            <a:srgbClr val="0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591695"/>
            <a:ext cx="914400" cy="17447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946" y="6591695"/>
            <a:ext cx="2699179" cy="221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3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245" y="1709739"/>
            <a:ext cx="7886700" cy="2852737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245" y="4724400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Freeform 9"/>
          <p:cNvSpPr/>
          <p:nvPr userDrawn="1"/>
        </p:nvSpPr>
        <p:spPr>
          <a:xfrm flipV="1">
            <a:off x="7570986" y="0"/>
            <a:ext cx="1573014" cy="4709905"/>
          </a:xfrm>
          <a:custGeom>
            <a:avLst/>
            <a:gdLst>
              <a:gd name="connsiteX0" fmla="*/ 0 w 1573014"/>
              <a:gd name="connsiteY0" fmla="*/ 4709905 h 4709905"/>
              <a:gd name="connsiteX1" fmla="*/ 1573014 w 1573014"/>
              <a:gd name="connsiteY1" fmla="*/ 4709905 h 4709905"/>
              <a:gd name="connsiteX2" fmla="*/ 1573014 w 1573014"/>
              <a:gd name="connsiteY2" fmla="*/ 0 h 470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3014" h="4709905">
                <a:moveTo>
                  <a:pt x="0" y="4709905"/>
                </a:moveTo>
                <a:lnTo>
                  <a:pt x="1573014" y="4709905"/>
                </a:lnTo>
                <a:lnTo>
                  <a:pt x="1573014" y="0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 userDrawn="1"/>
        </p:nvSpPr>
        <p:spPr>
          <a:xfrm rot="16200000" flipV="1">
            <a:off x="2646492" y="-2665075"/>
            <a:ext cx="3813850" cy="9144001"/>
          </a:xfrm>
          <a:custGeom>
            <a:avLst/>
            <a:gdLst>
              <a:gd name="connsiteX0" fmla="*/ 3813850 w 3813850"/>
              <a:gd name="connsiteY0" fmla="*/ 9144001 h 9144001"/>
              <a:gd name="connsiteX1" fmla="*/ 3813850 w 3813850"/>
              <a:gd name="connsiteY1" fmla="*/ 0 h 9144001"/>
              <a:gd name="connsiteX2" fmla="*/ 3053915 w 3813850"/>
              <a:gd name="connsiteY2" fmla="*/ 0 h 9144001"/>
              <a:gd name="connsiteX3" fmla="*/ 0 w 3813850"/>
              <a:gd name="connsiteY3" fmla="*/ 9144001 h 914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3850" h="9144001">
                <a:moveTo>
                  <a:pt x="3813850" y="9144001"/>
                </a:moveTo>
                <a:lnTo>
                  <a:pt x="3813850" y="0"/>
                </a:lnTo>
                <a:lnTo>
                  <a:pt x="3053915" y="0"/>
                </a:lnTo>
                <a:lnTo>
                  <a:pt x="0" y="9144001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6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: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baseline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baseline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3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2289473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54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5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03504"/>
            <a:ext cx="9144000" cy="38473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2C77"/>
              </a:solidFill>
            </a:endParaRPr>
          </a:p>
        </p:txBody>
      </p:sp>
      <p:sp>
        <p:nvSpPr>
          <p:cNvPr id="10" name="Freeform 9"/>
          <p:cNvSpPr/>
          <p:nvPr userDrawn="1"/>
        </p:nvSpPr>
        <p:spPr>
          <a:xfrm>
            <a:off x="0" y="6503504"/>
            <a:ext cx="1600200" cy="384735"/>
          </a:xfrm>
          <a:custGeom>
            <a:avLst/>
            <a:gdLst>
              <a:gd name="connsiteX0" fmla="*/ 0 w 1600200"/>
              <a:gd name="connsiteY0" fmla="*/ 0 h 384735"/>
              <a:gd name="connsiteX1" fmla="*/ 1472137 w 1600200"/>
              <a:gd name="connsiteY1" fmla="*/ 0 h 384735"/>
              <a:gd name="connsiteX2" fmla="*/ 1600200 w 1600200"/>
              <a:gd name="connsiteY2" fmla="*/ 384735 h 384735"/>
              <a:gd name="connsiteX3" fmla="*/ 0 w 1600200"/>
              <a:gd name="connsiteY3" fmla="*/ 384735 h 384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0200" h="384735">
                <a:moveTo>
                  <a:pt x="0" y="0"/>
                </a:moveTo>
                <a:lnTo>
                  <a:pt x="1472137" y="0"/>
                </a:lnTo>
                <a:lnTo>
                  <a:pt x="1600200" y="384735"/>
                </a:lnTo>
                <a:lnTo>
                  <a:pt x="0" y="384735"/>
                </a:lnTo>
                <a:close/>
              </a:path>
            </a:pathLst>
          </a:custGeom>
          <a:solidFill>
            <a:srgbClr val="0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2586" y="365126"/>
            <a:ext cx="7886700" cy="507831"/>
          </a:xfrm>
          <a:prstGeom prst="rect">
            <a:avLst/>
          </a:prstGeom>
        </p:spPr>
        <p:txBody>
          <a:bodyPr vert="horz" lIns="0" tIns="45720" rIns="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586" y="1329999"/>
            <a:ext cx="7886700" cy="2289473"/>
          </a:xfrm>
          <a:prstGeom prst="rect">
            <a:avLst/>
          </a:prstGeom>
        </p:spPr>
        <p:txBody>
          <a:bodyPr vert="horz" lIns="0" tIns="45720" rIns="0" bIns="45720" rtlCol="0">
            <a:sp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3725" y="61383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E525B-90CE-4B14-91B6-1BFA233CFAA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591695"/>
            <a:ext cx="914400" cy="1744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946" y="6591695"/>
            <a:ext cx="2699179" cy="221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13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9" r:id="rId2"/>
    <p:sldLayoutId id="2147483720" r:id="rId3"/>
    <p:sldLayoutId id="2147483707" r:id="rId4"/>
    <p:sldLayoutId id="2147483708" r:id="rId5"/>
    <p:sldLayoutId id="2147483709" r:id="rId6"/>
    <p:sldLayoutId id="2147483710" r:id="rId7"/>
    <p:sldLayoutId id="2147483713" r:id="rId8"/>
    <p:sldLayoutId id="2147483711" r:id="rId9"/>
    <p:sldLayoutId id="2147483718" r:id="rId10"/>
    <p:sldLayoutId id="2147483714" r:id="rId11"/>
    <p:sldLayoutId id="2147483712" r:id="rId12"/>
    <p:sldLayoutId id="2147483717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rgbClr val="C5093B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800"/>
        </a:spcBef>
        <a:spcAft>
          <a:spcPts val="200"/>
        </a:spcAft>
        <a:buFont typeface="Arial" panose="020B0604020202020204" pitchFamily="34" charset="0"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14000"/>
        </a:lnSpc>
        <a:spcBef>
          <a:spcPts val="800"/>
        </a:spcBef>
        <a:spcAft>
          <a:spcPts val="200"/>
        </a:spcAft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14000"/>
        </a:lnSpc>
        <a:spcBef>
          <a:spcPts val="800"/>
        </a:spcBef>
        <a:spcAft>
          <a:spcPts val="200"/>
        </a:spcAft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14000"/>
        </a:lnSpc>
        <a:spcBef>
          <a:spcPts val="800"/>
        </a:spcBef>
        <a:spcAft>
          <a:spcPts val="200"/>
        </a:spcAft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14000"/>
        </a:lnSpc>
        <a:spcBef>
          <a:spcPts val="800"/>
        </a:spcBef>
        <a:spcAft>
          <a:spcPts val="200"/>
        </a:spcAft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261776"/>
            <a:ext cx="7772400" cy="1200329"/>
          </a:xfrm>
        </p:spPr>
        <p:txBody>
          <a:bodyPr/>
          <a:lstStyle/>
          <a:p>
            <a:r>
              <a:rPr lang="en-US" dirty="0" smtClean="0"/>
              <a:t>The Revenue Consequences of Tax Avoidance and Evasion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464028"/>
            <a:ext cx="7772400" cy="510396"/>
          </a:xfrm>
        </p:spPr>
        <p:txBody>
          <a:bodyPr/>
          <a:lstStyle/>
          <a:p>
            <a:r>
              <a:rPr lang="en-US" dirty="0" smtClean="0"/>
              <a:t>June 7, 2019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Richard Prisinzano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3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10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Rates of Types of Businesses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4568687"/>
          </a:xfrm>
        </p:spPr>
        <p:txBody>
          <a:bodyPr/>
          <a:lstStyle/>
          <a:p>
            <a:pPr lvl="1">
              <a:buSzPct val="75000"/>
            </a:pPr>
            <a:r>
              <a:rPr lang="en-US" altLang="en-US" sz="2400" dirty="0">
                <a:cs typeface="Times New Roman" panose="02020603050405020304" pitchFamily="18" charset="0"/>
              </a:rPr>
              <a:t>Tax wedge between the corporate and individual tax base is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lvl="1" algn="ctr">
              <a:buSzPct val="75000"/>
            </a:pP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 =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net </a:t>
            </a:r>
            <a:r>
              <a:rPr lang="en-US" altLang="en-US" sz="2400" baseline="-25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corp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</a:t>
            </a:r>
            <a:r>
              <a:rPr lang="en-US" altLang="en-US" sz="2400" baseline="-25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ind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SzPct val="75000"/>
            </a:pPr>
            <a:r>
              <a:rPr lang="en-US" sz="2400" dirty="0" smtClean="0"/>
              <a:t>Where</a:t>
            </a:r>
            <a:r>
              <a:rPr lang="en-US" dirty="0"/>
              <a:t>:</a:t>
            </a:r>
          </a:p>
          <a:p>
            <a:pPr marL="112713" lvl="1" algn="ctr">
              <a:buSzPct val="75000"/>
            </a:pPr>
            <a:r>
              <a:rPr lang="el-GR" altLang="en-US" sz="2400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net </a:t>
            </a:r>
            <a:r>
              <a:rPr lang="en-US" altLang="en-US" sz="2400" baseline="-25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corp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=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</a:t>
            </a:r>
            <a:r>
              <a:rPr lang="en-US" altLang="en-US" sz="2400" baseline="-25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corp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+ (1 –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</a:t>
            </a:r>
            <a:r>
              <a:rPr lang="en-US" altLang="en-US" sz="2400" baseline="-25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corp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· (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·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div 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+ ( 1-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) ·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β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· </a:t>
            </a:r>
            <a:r>
              <a:rPr lang="el-GR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Τ</a:t>
            </a:r>
            <a:r>
              <a:rPr lang="en-US" altLang="en-US" sz="2400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cg </a:t>
            </a:r>
            <a:r>
              <a:rPr lang="en-US" alt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baseline="-25000" dirty="0">
                <a:cs typeface="Times New Roman" panose="02020603050405020304" pitchFamily="18" charset="0"/>
              </a:rPr>
              <a:t>	</a:t>
            </a:r>
            <a:endParaRPr lang="en-US" altLang="en-US" baseline="-25000" dirty="0" smtClean="0">
              <a:cs typeface="Times New Roman" panose="02020603050405020304" pitchFamily="18" charset="0"/>
            </a:endParaRPr>
          </a:p>
          <a:p>
            <a:r>
              <a:rPr lang="en-US" altLang="en-US" baseline="-25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cs typeface="Times New Roman" panose="02020603050405020304" pitchFamily="18" charset="0"/>
              </a:rPr>
              <a:t>= share of corporate income paid out as dividends</a:t>
            </a:r>
          </a:p>
          <a:p>
            <a:r>
              <a:rPr lang="en-US" altLang="en-US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el-GR" altLang="en-US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β</a:t>
            </a:r>
            <a:r>
              <a:rPr lang="en-US" altLang="en-US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cs typeface="Times New Roman" panose="02020603050405020304" pitchFamily="18" charset="0"/>
              </a:rPr>
              <a:t>= a measure of the benefits of capital gains deferral</a:t>
            </a:r>
            <a:endParaRPr lang="el-GR" altLang="en-US" sz="2200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9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248223"/>
              </p:ext>
            </p:extLst>
          </p:nvPr>
        </p:nvGraphicFramePr>
        <p:xfrm>
          <a:off x="609600" y="1066799"/>
          <a:ext cx="7696200" cy="48134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3526">
                  <a:extLst>
                    <a:ext uri="{9D8B030D-6E8A-4147-A177-3AD203B41FA5}">
                      <a16:colId xmlns:a16="http://schemas.microsoft.com/office/drawing/2014/main" val="934817393"/>
                    </a:ext>
                  </a:extLst>
                </a:gridCol>
                <a:gridCol w="1099439">
                  <a:extLst>
                    <a:ext uri="{9D8B030D-6E8A-4147-A177-3AD203B41FA5}">
                      <a16:colId xmlns:a16="http://schemas.microsoft.com/office/drawing/2014/main" val="1690552638"/>
                    </a:ext>
                  </a:extLst>
                </a:gridCol>
                <a:gridCol w="1099439">
                  <a:extLst>
                    <a:ext uri="{9D8B030D-6E8A-4147-A177-3AD203B41FA5}">
                      <a16:colId xmlns:a16="http://schemas.microsoft.com/office/drawing/2014/main" val="4289385845"/>
                    </a:ext>
                  </a:extLst>
                </a:gridCol>
                <a:gridCol w="1099439">
                  <a:extLst>
                    <a:ext uri="{9D8B030D-6E8A-4147-A177-3AD203B41FA5}">
                      <a16:colId xmlns:a16="http://schemas.microsoft.com/office/drawing/2014/main" val="2975253196"/>
                    </a:ext>
                  </a:extLst>
                </a:gridCol>
                <a:gridCol w="1099439">
                  <a:extLst>
                    <a:ext uri="{9D8B030D-6E8A-4147-A177-3AD203B41FA5}">
                      <a16:colId xmlns:a16="http://schemas.microsoft.com/office/drawing/2014/main" val="144665053"/>
                    </a:ext>
                  </a:extLst>
                </a:gridCol>
                <a:gridCol w="1254918">
                  <a:extLst>
                    <a:ext uri="{9D8B030D-6E8A-4147-A177-3AD203B41FA5}">
                      <a16:colId xmlns:a16="http://schemas.microsoft.com/office/drawing/2014/main" val="919539077"/>
                    </a:ext>
                  </a:extLst>
                </a:gridCol>
              </a:tblGrid>
              <a:tr h="49016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effectLst/>
                        </a:rPr>
                        <a:t>Table 1: Top Statutory Tax Rates in 2017 and 2018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3792294876"/>
                  </a:ext>
                </a:extLst>
              </a:tr>
              <a:tr h="1999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0% </a:t>
                      </a:r>
                      <a:r>
                        <a:rPr lang="en-US" sz="1200" u="none" strike="noStrike" dirty="0" smtClean="0">
                          <a:effectLst/>
                        </a:rPr>
                        <a:t>Retained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3240805697"/>
                  </a:ext>
                </a:extLst>
              </a:tr>
              <a:tr h="199958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91591519"/>
                  </a:ext>
                </a:extLst>
              </a:tr>
              <a:tr h="3938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Type of Tax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C-corporation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Pass-through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C-corporation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Pass-through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with 20% Deduction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2399666642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Entity Tax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35.0%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3887597506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Individual Tax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39.6%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29.6%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2582002940"/>
                  </a:ext>
                </a:extLst>
              </a:tr>
              <a:tr h="4579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Net Investment Income Tax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2035505161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Net Rate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50.5%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43.4%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39.8%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40.8%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33.4%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4043636473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 Differential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rgbClr val="C5093B"/>
                          </a:solidFill>
                          <a:effectLst/>
                        </a:rPr>
                        <a:t>7.1</a:t>
                      </a:r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rgbClr val="C5093B"/>
                          </a:solidFill>
                          <a:effectLst/>
                        </a:rPr>
                        <a:t>-1.0</a:t>
                      </a:r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rgbClr val="C5093B"/>
                          </a:solidFill>
                          <a:effectLst/>
                        </a:rPr>
                        <a:t>6.4</a:t>
                      </a:r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3621674158"/>
                  </a:ext>
                </a:extLst>
              </a:tr>
              <a:tr h="523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100% </a:t>
                      </a:r>
                      <a:r>
                        <a:rPr lang="en-US" sz="1200" u="none" strike="noStrike" dirty="0" smtClean="0">
                          <a:effectLst/>
                        </a:rPr>
                        <a:t>Retained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2209511217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2591667055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Entity Tax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35.0%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1271615753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Individual Tax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0.0%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39.6%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37.0%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29.6%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1322701335"/>
                  </a:ext>
                </a:extLst>
              </a:tr>
              <a:tr h="4579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Net Investment Income Tax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0.0%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3914779549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Net Rate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35.0%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43.4%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21.0%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40.8%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33.4%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4227248799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 Differential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rgbClr val="C5093B"/>
                          </a:solidFill>
                          <a:effectLst/>
                        </a:rPr>
                        <a:t>-8.4</a:t>
                      </a:r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rgbClr val="C5093B"/>
                          </a:solidFill>
                          <a:effectLst/>
                        </a:rPr>
                        <a:t> </a:t>
                      </a:r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rgbClr val="C5093B"/>
                          </a:solidFill>
                          <a:effectLst/>
                        </a:rPr>
                        <a:t>-19.8</a:t>
                      </a:r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rgbClr val="C5093B"/>
                          </a:solidFill>
                          <a:effectLst/>
                        </a:rPr>
                        <a:t>-12.4</a:t>
                      </a:r>
                      <a:endParaRPr lang="en-US" sz="1200" b="1" i="1" u="none" strike="noStrike" dirty="0">
                        <a:solidFill>
                          <a:srgbClr val="C5093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31" marR="6131" marT="6131" marB="0" anchor="b"/>
                </a:tc>
                <a:extLst>
                  <a:ext uri="{0D108BD9-81ED-4DB2-BD59-A6C34878D82A}">
                    <a16:rowId xmlns:a16="http://schemas.microsoft.com/office/drawing/2014/main" val="706298539"/>
                  </a:ext>
                </a:extLst>
              </a:tr>
            </a:tbl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9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12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Rate Differential – 52% Retained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95" y="1330325"/>
            <a:ext cx="7591210" cy="3775075"/>
          </a:xfrm>
        </p:spPr>
      </p:pic>
    </p:spTree>
    <p:extLst>
      <p:ext uri="{BB962C8B-B14F-4D97-AF65-F5344CB8AC3E}">
        <p14:creationId xmlns:p14="http://schemas.microsoft.com/office/powerpoint/2010/main" val="29457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13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Rate Differential – 52% Retained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" y="1357093"/>
            <a:ext cx="7589520" cy="3748307"/>
          </a:xfrm>
        </p:spPr>
      </p:pic>
    </p:spTree>
    <p:extLst>
      <p:ext uri="{BB962C8B-B14F-4D97-AF65-F5344CB8AC3E}">
        <p14:creationId xmlns:p14="http://schemas.microsoft.com/office/powerpoint/2010/main" val="222798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14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Rate Differential – 52% Retained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" y="1330324"/>
            <a:ext cx="7589520" cy="3851276"/>
          </a:xfrm>
        </p:spPr>
      </p:pic>
    </p:spTree>
    <p:extLst>
      <p:ext uri="{BB962C8B-B14F-4D97-AF65-F5344CB8AC3E}">
        <p14:creationId xmlns:p14="http://schemas.microsoft.com/office/powerpoint/2010/main" val="149119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15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38088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Not everyone optimizes their Tax Position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235,780 of 24.4M “Business Owners”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77% of beneficiaries &gt; $500K in AGI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17.5% of Pass-Through Ordinary Business Income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3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00400" y="914400"/>
            <a:ext cx="2743200" cy="3043608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650" y="4267200"/>
            <a:ext cx="4076700" cy="184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6" y="365126"/>
            <a:ext cx="7886700" cy="923330"/>
          </a:xfrm>
        </p:spPr>
        <p:txBody>
          <a:bodyPr/>
          <a:lstStyle/>
          <a:p>
            <a:pPr algn="ctr"/>
            <a:r>
              <a:rPr lang="en-US" dirty="0" smtClean="0"/>
              <a:t>Introduction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2161233"/>
          </a:xfrm>
        </p:spPr>
        <p:txBody>
          <a:bodyPr/>
          <a:lstStyle/>
          <a:p>
            <a:endParaRPr lang="en-US" sz="2600" dirty="0" smtClean="0"/>
          </a:p>
          <a:p>
            <a:pPr marL="0" lvl="2"/>
            <a:endParaRPr lang="en-US" sz="2200" dirty="0" smtClean="0"/>
          </a:p>
          <a:p>
            <a:pPr marL="0" lvl="1" indent="4572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1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Revenue Estimates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655544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“Wicked Static”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Base of Tax remains unchanged</a:t>
            </a:r>
          </a:p>
          <a:p>
            <a:pPr lvl="1"/>
            <a:endParaRPr lang="en-US" sz="2200" dirty="0" smtClean="0"/>
          </a:p>
          <a:p>
            <a:pPr marL="344488" lvl="1" indent="-344488">
              <a:buFont typeface="Arial" panose="020B0604020202020204" pitchFamily="34" charset="0"/>
              <a:buChar char="•"/>
            </a:pPr>
            <a:r>
              <a:rPr lang="en-US" sz="2600" dirty="0" smtClean="0"/>
              <a:t>Conventional </a:t>
            </a:r>
            <a:r>
              <a:rPr lang="en-US" sz="2000" dirty="0" smtClean="0">
                <a:solidFill>
                  <a:srgbClr val="FF0000"/>
                </a:solidFill>
              </a:rPr>
              <a:t>(formerly Static)</a:t>
            </a:r>
          </a:p>
          <a:p>
            <a:pPr marL="801688" lvl="2" indent="-344488">
              <a:buFont typeface="Arial" panose="020B0604020202020204" pitchFamily="34" charset="0"/>
              <a:buChar char="•"/>
            </a:pPr>
            <a:r>
              <a:rPr lang="en-US" sz="2200" dirty="0" smtClean="0"/>
              <a:t>Includes Behavioral Responses</a:t>
            </a:r>
          </a:p>
          <a:p>
            <a:pPr marL="457200" lvl="2" indent="4572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344488" lvl="2" indent="-344488">
              <a:buFont typeface="Arial" panose="020B0604020202020204" pitchFamily="34" charset="0"/>
              <a:buChar char="•"/>
            </a:pPr>
            <a:r>
              <a:rPr lang="en-US" sz="2600" dirty="0" smtClean="0"/>
              <a:t>Dynamic </a:t>
            </a:r>
            <a:r>
              <a:rPr lang="en-US" sz="2000" dirty="0" smtClean="0">
                <a:solidFill>
                  <a:srgbClr val="C5093B"/>
                </a:solidFill>
                <a:ea typeface="+mj-ea"/>
                <a:cs typeface="+mj-cs"/>
              </a:rPr>
              <a:t>(not discussed today)</a:t>
            </a:r>
            <a:r>
              <a:rPr lang="en-US" sz="3000" dirty="0" smtClean="0">
                <a:solidFill>
                  <a:srgbClr val="C5093B"/>
                </a:solidFill>
                <a:ea typeface="+mj-ea"/>
                <a:cs typeface="+mj-cs"/>
              </a:rPr>
              <a:t> </a:t>
            </a:r>
          </a:p>
          <a:p>
            <a:pPr marL="801688" lvl="3" indent="-344488">
              <a:buFont typeface="Arial" panose="020B0604020202020204" pitchFamily="34" charset="0"/>
              <a:buChar char="•"/>
            </a:pPr>
            <a:r>
              <a:rPr lang="en-US" sz="2200" dirty="0" smtClean="0"/>
              <a:t>Includes Macroeconomic feedbacks</a:t>
            </a:r>
          </a:p>
          <a:p>
            <a:pPr marL="801688" lvl="3" indent="-344488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0" lvl="2"/>
            <a:endParaRPr lang="en-US" sz="2200" dirty="0" smtClean="0"/>
          </a:p>
          <a:p>
            <a:pPr marL="0" lvl="1" indent="4572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6" y="365126"/>
            <a:ext cx="7886700" cy="507831"/>
          </a:xfrm>
        </p:spPr>
        <p:txBody>
          <a:bodyPr/>
          <a:lstStyle/>
          <a:p>
            <a:r>
              <a:rPr lang="en-US" dirty="0" smtClean="0"/>
              <a:t>Gasoline Tax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290123"/>
              </p:ext>
            </p:extLst>
          </p:nvPr>
        </p:nvGraphicFramePr>
        <p:xfrm>
          <a:off x="422275" y="1330325"/>
          <a:ext cx="7886700" cy="4308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439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6" y="365126"/>
            <a:ext cx="7886700" cy="507831"/>
          </a:xfrm>
        </p:spPr>
        <p:txBody>
          <a:bodyPr/>
          <a:lstStyle/>
          <a:p>
            <a:r>
              <a:rPr lang="en-US" dirty="0" smtClean="0"/>
              <a:t>Flexibility of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638001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Intertemporal Shift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Capital Gains</a:t>
            </a:r>
            <a:endParaRPr lang="en-US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Base Shift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Choice of Entity</a:t>
            </a:r>
            <a:endParaRPr lang="en-US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Flavor Shift</a:t>
            </a:r>
            <a:endParaRPr lang="en-US" sz="2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Capital vs. Labor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Combination</a:t>
            </a:r>
            <a:endParaRPr lang="en-US" sz="2600" dirty="0"/>
          </a:p>
          <a:p>
            <a:pPr lvl="1"/>
            <a:endParaRPr lang="en-US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0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6" y="365126"/>
            <a:ext cx="7886700" cy="507831"/>
          </a:xfrm>
        </p:spPr>
        <p:txBody>
          <a:bodyPr/>
          <a:lstStyle/>
          <a:p>
            <a:r>
              <a:rPr lang="en-US" dirty="0" smtClean="0"/>
              <a:t>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60062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Eric Zwick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Richard Prisinzano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Michael Knoll</a:t>
            </a:r>
            <a:endParaRPr 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David Kamin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Moderated Discussion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Open Q &amp; A</a:t>
            </a:r>
            <a:endParaRPr lang="en-US" sz="2600" dirty="0"/>
          </a:p>
          <a:p>
            <a:pPr lvl="1"/>
            <a:endParaRPr lang="en-US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5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6" y="365126"/>
            <a:ext cx="7886700" cy="923330"/>
          </a:xfrm>
        </p:spPr>
        <p:txBody>
          <a:bodyPr/>
          <a:lstStyle/>
          <a:p>
            <a:pPr algn="ctr"/>
            <a:r>
              <a:rPr lang="en-US" dirty="0" smtClean="0"/>
              <a:t>Potential Conversions 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2161233"/>
          </a:xfrm>
        </p:spPr>
        <p:txBody>
          <a:bodyPr/>
          <a:lstStyle/>
          <a:p>
            <a:endParaRPr lang="en-US" sz="2600" dirty="0" smtClean="0"/>
          </a:p>
          <a:p>
            <a:pPr marL="0" lvl="2"/>
            <a:endParaRPr lang="en-US" sz="2200" dirty="0" smtClean="0"/>
          </a:p>
          <a:p>
            <a:pPr marL="0" lvl="1" indent="4572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2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Pass-Through vs. C-Corporation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471086" cy="8181470"/>
          </a:xfrm>
        </p:spPr>
        <p:txBody>
          <a:bodyPr/>
          <a:lstStyle/>
          <a:p>
            <a:pPr>
              <a:buSzPct val="100000"/>
            </a:pPr>
            <a:r>
              <a:rPr lang="en-US" sz="2600" dirty="0"/>
              <a:t>A Firm’s choice of business structure is likely a function of both tax and non-tax </a:t>
            </a:r>
            <a:r>
              <a:rPr lang="en-US" sz="2600" dirty="0" smtClean="0"/>
              <a:t>concerns.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C5093B"/>
                </a:solidFill>
              </a:rPr>
              <a:t>C-corporations:</a:t>
            </a:r>
            <a:r>
              <a:rPr lang="en-US" sz="2200" dirty="0" smtClean="0"/>
              <a:t> </a:t>
            </a:r>
            <a:r>
              <a:rPr lang="en-US" sz="2200" dirty="0"/>
              <a:t>double taxation, limited liability, broad access to capital </a:t>
            </a:r>
            <a:r>
              <a:rPr lang="en-US" sz="2200" dirty="0" smtClean="0"/>
              <a:t>markets, deferral.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C5093B"/>
                </a:solidFill>
              </a:rPr>
              <a:t>Sole Proprietors:</a:t>
            </a:r>
            <a:r>
              <a:rPr lang="en-US" sz="2200" dirty="0"/>
              <a:t> single layer of tax but includes Self Employment Contributions Act (SECA) </a:t>
            </a:r>
            <a:r>
              <a:rPr lang="en-US" sz="2200" dirty="0" smtClean="0"/>
              <a:t>rates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C5093B"/>
                </a:solidFill>
              </a:rPr>
              <a:t>S-Corporations:</a:t>
            </a:r>
            <a:r>
              <a:rPr lang="en-US" sz="2200" dirty="0"/>
              <a:t> single layer of tax, limited liability, some income avoids SECA, subject to closely held </a:t>
            </a:r>
            <a:r>
              <a:rPr lang="en-US" sz="2200" dirty="0" smtClean="0"/>
              <a:t>rules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C5093B"/>
                </a:solidFill>
              </a:rPr>
              <a:t>Partnerships:</a:t>
            </a:r>
            <a:r>
              <a:rPr lang="en-US" sz="2200" dirty="0" smtClean="0"/>
              <a:t> </a:t>
            </a:r>
            <a:r>
              <a:rPr lang="en-US" sz="2200" dirty="0"/>
              <a:t>single layer of tax (individual partners), limited liability, some income avoids SECA, flexibility in distribution/form.</a:t>
            </a:r>
          </a:p>
          <a:p>
            <a:pPr marL="457200" indent="-457200"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SzPct val="75000"/>
            </a:pPr>
            <a:endParaRPr lang="en-US" dirty="0"/>
          </a:p>
          <a:p>
            <a:pPr marL="801688" lvl="3" indent="-344488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0" lvl="2"/>
            <a:endParaRPr lang="en-US" sz="2200" dirty="0" smtClean="0"/>
          </a:p>
          <a:p>
            <a:pPr marL="0" lvl="1" indent="4572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2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6" y="365126"/>
            <a:ext cx="7886700" cy="507831"/>
          </a:xfrm>
        </p:spPr>
        <p:txBody>
          <a:bodyPr/>
          <a:lstStyle/>
          <a:p>
            <a:r>
              <a:rPr lang="en-US" dirty="0" smtClean="0"/>
              <a:t>Ease of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586" y="1329999"/>
            <a:ext cx="7886700" cy="451097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/>
              <a:t>Check-the-Box rules allow Pass-</a:t>
            </a:r>
            <a:r>
              <a:rPr lang="en-US" sz="2600" dirty="0" err="1"/>
              <a:t>Throughs</a:t>
            </a:r>
            <a:r>
              <a:rPr lang="en-US" sz="2600" dirty="0"/>
              <a:t> to choose taxation under the corporate system</a:t>
            </a:r>
            <a:r>
              <a:rPr lang="en-US" sz="26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Corporate Taxation is simpler than Partnership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Conversion to C-corporation is largely costless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Conversion to Pass-Through is *not* costless 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525B-90CE-4B14-91B6-1BFA233CFA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7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arton 2016 4:3">
  <a:themeElements>
    <a:clrScheme name="Wharton 2016">
      <a:dk1>
        <a:srgbClr val="2D2C41"/>
      </a:dk1>
      <a:lt1>
        <a:srgbClr val="FFFFFF"/>
      </a:lt1>
      <a:dk2>
        <a:srgbClr val="004785"/>
      </a:dk2>
      <a:lt2>
        <a:srgbClr val="EEEDEA"/>
      </a:lt2>
      <a:accent1>
        <a:srgbClr val="004785"/>
      </a:accent1>
      <a:accent2>
        <a:srgbClr val="A90533"/>
      </a:accent2>
      <a:accent3>
        <a:srgbClr val="026CB5"/>
      </a:accent3>
      <a:accent4>
        <a:srgbClr val="06AAFC"/>
      </a:accent4>
      <a:accent5>
        <a:srgbClr val="96227D"/>
      </a:accent5>
      <a:accent6>
        <a:srgbClr val="D7BC6A"/>
      </a:accent6>
      <a:hlink>
        <a:srgbClr val="06AAFC"/>
      </a:hlink>
      <a:folHlink>
        <a:srgbClr val="06AAFC"/>
      </a:folHlink>
    </a:clrScheme>
    <a:fontScheme name="Wharton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knowledge_master1-3_theme</Template>
  <TotalTime>18897</TotalTime>
  <Words>484</Words>
  <Application>Microsoft Office PowerPoint</Application>
  <PresentationFormat>On-screen Show (4:3)</PresentationFormat>
  <Paragraphs>186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Garamond</vt:lpstr>
      <vt:lpstr>Times New Roman</vt:lpstr>
      <vt:lpstr>Wharton 2016 4:3</vt:lpstr>
      <vt:lpstr>The Revenue Consequences of Tax Avoidance and Evasion</vt:lpstr>
      <vt:lpstr>Introduction  </vt:lpstr>
      <vt:lpstr>Types of Revenue Estimates </vt:lpstr>
      <vt:lpstr>Gasoline Tax Example</vt:lpstr>
      <vt:lpstr>Flexibility of Income</vt:lpstr>
      <vt:lpstr>Order</vt:lpstr>
      <vt:lpstr>Potential Conversions   </vt:lpstr>
      <vt:lpstr>Pass-Through vs. C-Corporation </vt:lpstr>
      <vt:lpstr>Ease of Conversion</vt:lpstr>
      <vt:lpstr>Tax Rates of Types of Businesses</vt:lpstr>
      <vt:lpstr>PowerPoint Presentation</vt:lpstr>
      <vt:lpstr>Tax Rate Differential – 52% Retained</vt:lpstr>
      <vt:lpstr>Tax Rate Differential – 52% Retained</vt:lpstr>
      <vt:lpstr>Tax Rate Differential – 52% Retained</vt:lpstr>
      <vt:lpstr>Observations</vt:lpstr>
      <vt:lpstr>PowerPoint Presentation</vt:lpstr>
    </vt:vector>
  </TitlesOfParts>
  <Company>The Wharton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tranac</dc:creator>
  <cp:lastModifiedBy>Prisinzano, Richard</cp:lastModifiedBy>
  <cp:revision>580</cp:revision>
  <cp:lastPrinted>2012-04-12T19:17:32Z</cp:lastPrinted>
  <dcterms:created xsi:type="dcterms:W3CDTF">2012-04-03T15:29:58Z</dcterms:created>
  <dcterms:modified xsi:type="dcterms:W3CDTF">2019-06-06T19:03:36Z</dcterms:modified>
  <cp:contentStatus/>
</cp:coreProperties>
</file>